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1107" r:id="rId2"/>
    <p:sldId id="519" r:id="rId3"/>
    <p:sldId id="257" r:id="rId4"/>
    <p:sldId id="1114" r:id="rId5"/>
    <p:sldId id="1116" r:id="rId6"/>
    <p:sldId id="1117" r:id="rId7"/>
    <p:sldId id="264" r:id="rId8"/>
    <p:sldId id="1115" r:id="rId9"/>
    <p:sldId id="1128" r:id="rId10"/>
    <p:sldId id="1113" r:id="rId11"/>
    <p:sldId id="332" r:id="rId12"/>
    <p:sldId id="1112" r:id="rId13"/>
    <p:sldId id="1120" r:id="rId14"/>
    <p:sldId id="1118" r:id="rId15"/>
    <p:sldId id="1127" r:id="rId16"/>
    <p:sldId id="1121" r:id="rId17"/>
    <p:sldId id="1122" r:id="rId18"/>
    <p:sldId id="1123" r:id="rId19"/>
    <p:sldId id="302" r:id="rId20"/>
    <p:sldId id="1126" r:id="rId21"/>
    <p:sldId id="1125" r:id="rId22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3"/>
    <p:restoredTop sz="90301"/>
  </p:normalViewPr>
  <p:slideViewPr>
    <p:cSldViewPr snapToGrid="0" snapToObjects="1">
      <p:cViewPr varScale="1">
        <p:scale>
          <a:sx n="97" d="100"/>
          <a:sy n="97" d="100"/>
        </p:scale>
        <p:origin x="11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7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CD1D5F-42B5-DA4B-A36D-6D9FCB0A7072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75300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6"/>
            <a:ext cx="5603240" cy="36579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7"/>
            <a:ext cx="3035088" cy="4661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7"/>
            <a:ext cx="3035088" cy="4661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406DA3-EF44-5E48-9609-D4599C5ED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4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13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35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36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12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24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08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40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63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13a94187f33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34938" y="700088"/>
            <a:ext cx="7429501" cy="4179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552" name="Google Shape;552;g13a94187f33_0_234:notes"/>
          <p:cNvSpPr txBox="1">
            <a:spLocks noGrp="1"/>
          </p:cNvSpPr>
          <p:nvPr>
            <p:ph type="body" idx="1"/>
          </p:nvPr>
        </p:nvSpPr>
        <p:spPr>
          <a:xfrm>
            <a:off x="716280" y="5098161"/>
            <a:ext cx="5727111" cy="3496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028" tIns="47014" rIns="94028" bIns="47014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915B481-C152-628C-1A8A-130320DF0E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AB8081D2-9251-0766-3626-1E8EB2C4F2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43B77CB6-2EAA-AECF-4543-FE2A0273CF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538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1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97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32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047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767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487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207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F4A324-957A-4434-93FB-615CC151003F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71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63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7D0BF7CF-E082-7F78-8286-1BD38C3E25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D74FD59A-13F5-E38F-76A5-38BE9AFA25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According to Webster’s dictionary, engineering is the “application of mathematical and scientific principles to practical ends, as the design, construction, and operation of economical and efficient structures, equipment, and systems.”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A lot of words.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What it means is engineers invent things, design things, build things, solve problems, and improve products and processes.</a:t>
            </a:r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3479B022-0965-3ABC-6BFA-61BD7CD08E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188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1E3225-89F0-4A50-879B-3AB8AB538D7A}" type="slidenum">
              <a:rPr lang="en-US" altLang="en-US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89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7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08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06DA3-EF44-5E48-9609-D4599C5ED6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5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04C47-163F-9E4F-92C6-7377EA7EB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05604-6D36-984E-90EA-7FD3F4083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3D06E-8D3C-4041-9E07-857DFA90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02D7-A476-764D-B01E-02A7EB9FF7D1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535E0-DDCC-574F-84E2-53310E26F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AD5B9-5876-1E40-B0BD-43FA4391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6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B41F8-19F6-A24C-9F9F-6095DA82F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0C697-35EA-F345-B7BE-EF0B20E49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2591E-4414-9C43-8750-BDF51D524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E0C7-E760-2F45-9E4B-40B30CB27A00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2DEEF-D850-454A-930E-4594E5241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99E94-ECA3-B542-8F40-C950013E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1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417B0A-E46A-104F-B0CD-425E62775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12FD5-3443-7942-8165-47FF66573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46A61-A9C3-5143-A23F-E3F424E2C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01-ED96-9148-B984-3A4E8F67A9CA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57176-7FEF-2647-BD49-355325F6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602BF-E732-1E41-A1E1-8F8446EF6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8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3a94187f33_0_9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g13a94187f33_0_9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Google Shape;21;g13a94187f33_0_9"/>
          <p:cNvSpPr txBox="1"/>
          <p:nvPr/>
        </p:nvSpPr>
        <p:spPr>
          <a:xfrm>
            <a:off x="288167" y="6201301"/>
            <a:ext cx="109284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215122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2025D-E210-DC4B-845D-DAADC8423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62A81-12B0-A343-97F0-A2BD50230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73F01-A56D-1E4F-8C48-0C3600D6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42917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9AF386BA-BDCA-E747-A601-ACC6EFF9382A}" type="datetime1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92AC5-FAFB-EF46-9A83-3B7AAE34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4E7784-E011-C71F-2FDD-0B37792EF9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688440"/>
            <a:ext cx="24574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6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7FD33-6B3A-4A4B-9791-AAE10C817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3B7C0-A1F5-D947-94EE-2C449768E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4F98D-5136-1749-A2A2-56C6ACF13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FA92-4AB4-1A43-9B3B-35E2C6BB01B6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DEDD6-CC04-9944-BE8F-FFED2DDA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36C60-F322-894C-9BFF-73E01658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1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30287-5FCA-D044-8A8D-4A2F675F8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A8331-1E5F-2841-A3E1-A749EB64D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BEF0D-9B51-7E47-850E-D69FA2EB7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D6E01-3057-BD4D-A9DB-70C499B9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fld id="{42D0CE0C-348A-B145-936D-89AA47064696}" type="datetime1">
              <a:rPr lang="en-US" smtClean="0"/>
              <a:t>6/8/2023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3D07-FFCD-6242-A90E-CF3459896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6A8FDA-CAD4-55F5-7989-6385C9E5DC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36" y="5695157"/>
            <a:ext cx="24574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0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40976-15C9-A84D-81D9-03CC44C6C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DE692-36D2-174B-89E0-7CB9C8986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A1AF5-20B7-3B43-8BDB-9B796F116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D76F9-2A3B-0D4E-982A-BB3B3E979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CDC76-F46A-C741-83A8-CC9BF7510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D9FF4A-C1FB-F844-9D7B-5917955D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84A2-D6F0-CA4B-BE3D-25FB0238894A}" type="datetime1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A12188-2A71-B143-8398-5BCE71CD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C42D58-CAB2-DA4C-81F2-14EF7B6B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8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B753-3F26-1446-945F-5585E7915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3853E-8CF2-B447-BF72-512CA7FC7F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1710"/>
            <a:ext cx="2743200" cy="365125"/>
          </a:xfrm>
        </p:spPr>
        <p:txBody>
          <a:bodyPr/>
          <a:lstStyle/>
          <a:p>
            <a:fld id="{98883C5A-8381-BD4A-A093-EEE386EFC744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8F577-4EB7-5745-B7C8-1A05266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6E87D4-5769-2E87-F609-E504848D6A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15000"/>
            <a:ext cx="24574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1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AA14D2-D1BA-3D47-9B1E-BA23E2FE6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</p:spPr>
        <p:txBody>
          <a:bodyPr/>
          <a:lstStyle/>
          <a:p>
            <a:fld id="{57889593-078C-AB49-88E5-F02EC501E4B0}" type="datetime1">
              <a:rPr lang="en-US" smtClean="0"/>
              <a:t>6/8/2023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94DE-1498-CE49-B165-CA63E340B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2E3C3-A653-3846-862D-85A6E88B76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B1875A-5817-8C70-D4C0-BBF926465C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15000"/>
            <a:ext cx="24574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9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5AA9E-ACA3-0841-8FEA-C73F1D1CD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16A7D-1BB2-094B-843D-0855B6174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B5989-F94F-1C42-9E19-58F70B5B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85A3D-7E2F-3045-AB38-84BC4DFF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3C9-2C72-8C45-BFE2-CC125174E119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FD9B1-1053-9342-84EF-AF80B08B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E1BED-F0A7-8544-BF3A-10300AC3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8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AFB6A-ED32-1A43-877E-B73A39B4C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7D636E-A0CE-E245-94BF-B63B5AF51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65DA7-22C8-9240-B341-456F3BE8A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8ED78-D8DA-9B41-B909-736B6F2CA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62A-7960-4246-AFB7-ED1625A341B2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1057C-45A1-3B4E-AD74-03C50FB8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5F332-6434-A643-98D9-01497F02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59BD1-8501-D74D-8CF4-70518A036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C9860-04FB-7345-9ADE-116B6DDF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D11EC-2A1A-B94C-A681-A07C04078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D1AD-2453-2A4B-ACC3-0FDDC6B9ED62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974F2-0501-614F-A803-78F738C2E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55201-D8DF-CA4D-B96F-E30632794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64EFD-79EB-5948-96E2-DE9319DF0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ise.org/details.aspx?id=4363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challenges.org/challenges.asp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linkedin.com/in/sosconsult" TargetMode="External"/><Relationship Id="rId4" Type="http://schemas.openxmlformats.org/officeDocument/2006/relationships/hyperlink" Target="mailto:susan@execute2compete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6D3C5-BF1A-9D59-650E-1DCE1266C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59192"/>
            <a:ext cx="10515600" cy="258790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Statistical Engineering: Synergies with Established Engineering Disciplines</a:t>
            </a:r>
          </a:p>
          <a:p>
            <a:pPr algn="ctr"/>
            <a:endParaRPr lang="en-US" sz="2800" b="1" dirty="0">
              <a:solidFill>
                <a:srgbClr val="3D6DC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2800" b="1" dirty="0">
              <a:solidFill>
                <a:srgbClr val="3D6DC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</a:rPr>
              <a:t>Susan O. Schall, PhD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Founder &amp; Lead Consultant, SOS Consulting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3D6DC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C7E6BD-5769-34DF-AD21-C0C6517B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E3C3-A653-3846-862D-85A6E88B764A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A picture containing text, clipart, tableware, plate&#10;&#10;Description automatically generated">
            <a:extLst>
              <a:ext uri="{FF2B5EF4-FFF2-40B4-BE49-F238E27FC236}">
                <a16:creationId xmlns:a16="http://schemas.microsoft.com/office/drawing/2014/main" id="{705703D6-48D6-3A7E-4BE3-5D4C6B67B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474808"/>
            <a:ext cx="3810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07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9DE5A-7C96-3EB8-2DEB-DF3F01120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Simplified Engineering Design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2C34C-27B0-7C65-BF32-542712C5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8963F5-6275-D782-716A-AA961F3C3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811" y="1376516"/>
            <a:ext cx="5946875" cy="487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414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94C5EE0-26CA-37B9-2333-1DAD86362A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68965" y="1944771"/>
            <a:ext cx="7133661" cy="4367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9430D3-E641-1E97-B207-82F9816A2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Statistical Engineering?</a:t>
            </a:r>
            <a:b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b="1" dirty="0">
              <a:solidFill>
                <a:srgbClr val="3D6DC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A41E5-D437-1605-065A-202BFF204F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Ubuntu" panose="020B0504030602030204" pitchFamily="34" charset="0"/>
              </a:rPr>
              <a:t>ISEA defines Statistical Engineering* as</a:t>
            </a:r>
            <a:r>
              <a:rPr lang="en-US" dirty="0"/>
              <a:t>: </a:t>
            </a:r>
          </a:p>
          <a:p>
            <a:pPr lvl="1"/>
            <a:r>
              <a:rPr lang="en-US" i="1" dirty="0">
                <a:solidFill>
                  <a:srgbClr val="000000"/>
                </a:solidFill>
                <a:latin typeface="Ubuntu" panose="020B0504030602030204" pitchFamily="34" charset="0"/>
              </a:rPr>
              <a:t>“t</a:t>
            </a:r>
            <a:r>
              <a:rPr lang="en-US" b="0" i="1" dirty="0">
                <a:solidFill>
                  <a:srgbClr val="000000"/>
                </a:solidFill>
                <a:effectLst/>
                <a:latin typeface="Ubuntu" panose="020B0504030602030204" pitchFamily="34" charset="0"/>
              </a:rPr>
              <a:t>he study of the systematic </a:t>
            </a:r>
            <a:r>
              <a:rPr lang="en-US" b="1" i="1" dirty="0">
                <a:solidFill>
                  <a:schemeClr val="accent1"/>
                </a:solidFill>
                <a:effectLst/>
                <a:latin typeface="Ubuntu" panose="020B0504030602030204" pitchFamily="34" charset="0"/>
              </a:rPr>
              <a:t>integration </a:t>
            </a:r>
            <a:r>
              <a:rPr lang="en-US" b="0" i="1" dirty="0">
                <a:solidFill>
                  <a:srgbClr val="000000"/>
                </a:solidFill>
                <a:effectLst/>
                <a:latin typeface="Ubuntu" panose="020B0504030602030204" pitchFamily="34" charset="0"/>
              </a:rPr>
              <a:t>of </a:t>
            </a:r>
            <a:r>
              <a:rPr lang="en-US" b="1" i="1" dirty="0">
                <a:solidFill>
                  <a:schemeClr val="accent1"/>
                </a:solidFill>
                <a:effectLst/>
                <a:latin typeface="Ubuntu" panose="020B0504030602030204" pitchFamily="34" charset="0"/>
              </a:rPr>
              <a:t>statistical </a:t>
            </a:r>
            <a:r>
              <a:rPr lang="en-US" b="0" i="1" dirty="0">
                <a:solidFill>
                  <a:schemeClr val="accent1"/>
                </a:solidFill>
                <a:effectLst/>
                <a:latin typeface="Ubuntu" panose="020B0504030602030204" pitchFamily="34" charset="0"/>
              </a:rPr>
              <a:t>concepts, methods, and tools</a:t>
            </a:r>
            <a:r>
              <a:rPr lang="en-US" b="0" i="1" dirty="0">
                <a:solidFill>
                  <a:srgbClr val="000000"/>
                </a:solidFill>
                <a:effectLst/>
                <a:latin typeface="Ubuntu" panose="020B0504030602030204" pitchFamily="34" charset="0"/>
              </a:rPr>
              <a:t>, often with other disciplines, to </a:t>
            </a:r>
            <a:r>
              <a:rPr lang="en-US" b="1" i="1" dirty="0">
                <a:solidFill>
                  <a:schemeClr val="accent1"/>
                </a:solidFill>
                <a:effectLst/>
                <a:latin typeface="Ubuntu" panose="020B0504030602030204" pitchFamily="34" charset="0"/>
              </a:rPr>
              <a:t>solve important problems sustainably</a:t>
            </a:r>
            <a:r>
              <a:rPr lang="en-US" b="0" i="1" dirty="0">
                <a:solidFill>
                  <a:srgbClr val="000000"/>
                </a:solidFill>
                <a:effectLst/>
                <a:latin typeface="Ubuntu" panose="020B0504030602030204" pitchFamily="34" charset="0"/>
              </a:rPr>
              <a:t>.”</a:t>
            </a:r>
            <a:endParaRPr lang="en-US" i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A6A4D-89E4-D544-A239-D18E5C0A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E3C3-A653-3846-862D-85A6E88B764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CB394-7B40-0A07-8563-C1C78C4EDAB3}"/>
              </a:ext>
            </a:extLst>
          </p:cNvPr>
          <p:cNvSpPr txBox="1"/>
          <p:nvPr/>
        </p:nvSpPr>
        <p:spPr>
          <a:xfrm>
            <a:off x="3168447" y="5872460"/>
            <a:ext cx="249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*from </a:t>
            </a:r>
            <a:r>
              <a:rPr lang="en-US" sz="1200" i="1" dirty="0"/>
              <a:t>Statistical Engineering Handbook</a:t>
            </a:r>
            <a:r>
              <a:rPr lang="en-US" sz="1200" dirty="0"/>
              <a:t>, ISEA member website</a:t>
            </a:r>
          </a:p>
        </p:txBody>
      </p:sp>
    </p:spTree>
    <p:extLst>
      <p:ext uri="{BB962C8B-B14F-4D97-AF65-F5344CB8AC3E}">
        <p14:creationId xmlns:p14="http://schemas.microsoft.com/office/powerpoint/2010/main" val="308693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BAC027-F0D6-684D-BAAB-06AB96A064BE}"/>
              </a:ext>
            </a:extLst>
          </p:cNvPr>
          <p:cNvSpPr txBox="1"/>
          <p:nvPr/>
        </p:nvSpPr>
        <p:spPr>
          <a:xfrm>
            <a:off x="124177" y="293511"/>
            <a:ext cx="9203160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4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Statistical Engineering?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A6A4D-89E4-D544-A239-D18E5C0A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E3C3-A653-3846-862D-85A6E88B764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C7480C-5E47-4442-AFDC-8CF55DDE2353}"/>
              </a:ext>
            </a:extLst>
          </p:cNvPr>
          <p:cNvSpPr txBox="1"/>
          <p:nvPr/>
        </p:nvSpPr>
        <p:spPr>
          <a:xfrm>
            <a:off x="2451601" y="6322741"/>
            <a:ext cx="768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SMEs = subject matter experts; ISE = Industrial and Systems Engineering; OR = Operations Research; MS = Management Science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F130DF-D4DB-2B7D-0536-98CF0C5540CC}"/>
              </a:ext>
            </a:extLst>
          </p:cNvPr>
          <p:cNvGrpSpPr/>
          <p:nvPr/>
        </p:nvGrpSpPr>
        <p:grpSpPr>
          <a:xfrm>
            <a:off x="644769" y="1296364"/>
            <a:ext cx="9061939" cy="4961476"/>
            <a:chOff x="625544" y="834699"/>
            <a:chExt cx="9449739" cy="543545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F3F4A5-5CA1-6A44-BC9F-DFCD7855B460}"/>
                </a:ext>
              </a:extLst>
            </p:cNvPr>
            <p:cNvSpPr/>
            <p:nvPr/>
          </p:nvSpPr>
          <p:spPr>
            <a:xfrm>
              <a:off x="3029492" y="2981262"/>
              <a:ext cx="4214191" cy="1126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Statistical Engineering:</a:t>
              </a:r>
            </a:p>
            <a:p>
              <a:pPr algn="ctr"/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Strategy and Tactics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B79EB6F-B1DD-244D-9514-412A30AEA2C8}"/>
                </a:ext>
              </a:extLst>
            </p:cNvPr>
            <p:cNvSpPr/>
            <p:nvPr/>
          </p:nvSpPr>
          <p:spPr>
            <a:xfrm>
              <a:off x="8458356" y="2832413"/>
              <a:ext cx="1616927" cy="141051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Better, Faster Solutions to Complex  Problems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2C50D83-1A86-1741-8734-066F22632DCE}"/>
                </a:ext>
              </a:extLst>
            </p:cNvPr>
            <p:cNvCxnSpPr>
              <a:cxnSpLocks/>
              <a:stCxn id="7" idx="6"/>
              <a:endCxn id="8" idx="1"/>
            </p:cNvCxnSpPr>
            <p:nvPr/>
          </p:nvCxnSpPr>
          <p:spPr>
            <a:xfrm flipV="1">
              <a:off x="7243683" y="3537672"/>
              <a:ext cx="1214673" cy="66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227ABF4-1377-8D4E-8FB4-0F77EB43FDBB}"/>
                </a:ext>
              </a:extLst>
            </p:cNvPr>
            <p:cNvSpPr txBox="1"/>
            <p:nvPr/>
          </p:nvSpPr>
          <p:spPr>
            <a:xfrm>
              <a:off x="1094025" y="1974574"/>
              <a:ext cx="2597425" cy="775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True SMEs from Critical Disciplines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782CA4C-B59C-A845-AB94-811EE1C413B5}"/>
                </a:ext>
              </a:extLst>
            </p:cNvPr>
            <p:cNvSpPr txBox="1"/>
            <p:nvPr/>
          </p:nvSpPr>
          <p:spPr>
            <a:xfrm>
              <a:off x="3859528" y="1983369"/>
              <a:ext cx="2023704" cy="438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Team Building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A09BBBE-ACA9-0C4E-A871-F612380AF0F2}"/>
                </a:ext>
              </a:extLst>
            </p:cNvPr>
            <p:cNvSpPr txBox="1"/>
            <p:nvPr/>
          </p:nvSpPr>
          <p:spPr>
            <a:xfrm>
              <a:off x="5883231" y="1996397"/>
              <a:ext cx="1783774" cy="438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Collaboration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971753B-C082-584D-8841-6880F8A582A0}"/>
                </a:ext>
              </a:extLst>
            </p:cNvPr>
            <p:cNvCxnSpPr>
              <a:cxnSpLocks/>
              <a:stCxn id="10" idx="2"/>
              <a:endCxn id="7" idx="1"/>
            </p:cNvCxnSpPr>
            <p:nvPr/>
          </p:nvCxnSpPr>
          <p:spPr>
            <a:xfrm>
              <a:off x="2392738" y="2750085"/>
              <a:ext cx="1253908" cy="39610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D306BA5A-4F18-744F-B28A-1D2A22029C27}"/>
                </a:ext>
              </a:extLst>
            </p:cNvPr>
            <p:cNvCxnSpPr>
              <a:cxnSpLocks/>
              <a:stCxn id="11" idx="2"/>
              <a:endCxn id="7" idx="0"/>
            </p:cNvCxnSpPr>
            <p:nvPr/>
          </p:nvCxnSpPr>
          <p:spPr>
            <a:xfrm>
              <a:off x="4871381" y="2421702"/>
              <a:ext cx="265207" cy="5595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FEE4AAA-48DB-4C4A-8153-8ED221034702}"/>
                </a:ext>
              </a:extLst>
            </p:cNvPr>
            <p:cNvCxnSpPr>
              <a:cxnSpLocks/>
              <a:stCxn id="12" idx="2"/>
              <a:endCxn id="7" idx="7"/>
            </p:cNvCxnSpPr>
            <p:nvPr/>
          </p:nvCxnSpPr>
          <p:spPr>
            <a:xfrm flipH="1">
              <a:off x="6626529" y="2434730"/>
              <a:ext cx="148589" cy="71145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F6F3AA1-5E86-AB4E-80A0-A7CA56C90A2B}"/>
                </a:ext>
              </a:extLst>
            </p:cNvPr>
            <p:cNvSpPr txBox="1"/>
            <p:nvPr/>
          </p:nvSpPr>
          <p:spPr>
            <a:xfrm>
              <a:off x="625544" y="4887283"/>
              <a:ext cx="3112297" cy="775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Statistics, Data Science,</a:t>
              </a:r>
            </a:p>
            <a:p>
              <a:pPr algn="ctr"/>
              <a:r>
                <a:rPr lang="en-US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&amp; Business  Analytics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A40AB9F-260B-F14A-AA34-5BCA63F34903}"/>
                </a:ext>
              </a:extLst>
            </p:cNvPr>
            <p:cNvCxnSpPr>
              <a:cxnSpLocks/>
              <a:stCxn id="16" idx="0"/>
              <a:endCxn id="7" idx="3"/>
            </p:cNvCxnSpPr>
            <p:nvPr/>
          </p:nvCxnSpPr>
          <p:spPr>
            <a:xfrm flipV="1">
              <a:off x="2181692" y="3942517"/>
              <a:ext cx="1464953" cy="9447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FBB639-C058-BB49-A2C0-8E1CE5D17DFF}"/>
                </a:ext>
              </a:extLst>
            </p:cNvPr>
            <p:cNvSpPr txBox="1"/>
            <p:nvPr/>
          </p:nvSpPr>
          <p:spPr>
            <a:xfrm>
              <a:off x="3670907" y="5054544"/>
              <a:ext cx="1783725" cy="775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ISE, OR, &amp; MS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D6E1674-0CB2-E141-881A-48BD80F083B1}"/>
                </a:ext>
              </a:extLst>
            </p:cNvPr>
            <p:cNvCxnSpPr>
              <a:cxnSpLocks/>
              <a:stCxn id="18" idx="0"/>
              <a:endCxn id="7" idx="4"/>
            </p:cNvCxnSpPr>
            <p:nvPr/>
          </p:nvCxnSpPr>
          <p:spPr>
            <a:xfrm flipV="1">
              <a:off x="4562769" y="4107443"/>
              <a:ext cx="573818" cy="94710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43D5E8B-7D27-0E4E-8F68-08541D400FB5}"/>
                </a:ext>
              </a:extLst>
            </p:cNvPr>
            <p:cNvSpPr txBox="1"/>
            <p:nvPr/>
          </p:nvSpPr>
          <p:spPr>
            <a:xfrm>
              <a:off x="5387726" y="4920843"/>
              <a:ext cx="2902741" cy="775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Organizational &amp; Behavioral Psychology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CF470C4-9695-8647-B425-0967D496B391}"/>
                </a:ext>
              </a:extLst>
            </p:cNvPr>
            <p:cNvCxnSpPr>
              <a:cxnSpLocks/>
              <a:stCxn id="20" idx="0"/>
              <a:endCxn id="7" idx="5"/>
            </p:cNvCxnSpPr>
            <p:nvPr/>
          </p:nvCxnSpPr>
          <p:spPr>
            <a:xfrm flipH="1" flipV="1">
              <a:off x="6626528" y="3942517"/>
              <a:ext cx="212568" cy="9783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259D0E-457A-B74E-A94A-320DEA41E3F9}"/>
                </a:ext>
              </a:extLst>
            </p:cNvPr>
            <p:cNvSpPr txBox="1"/>
            <p:nvPr/>
          </p:nvSpPr>
          <p:spPr>
            <a:xfrm>
              <a:off x="3646646" y="1427513"/>
              <a:ext cx="3079552" cy="438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Human Element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7EB330F-7F8F-CB4B-9463-F8841DD83F58}"/>
                </a:ext>
              </a:extLst>
            </p:cNvPr>
            <p:cNvSpPr txBox="1"/>
            <p:nvPr/>
          </p:nvSpPr>
          <p:spPr>
            <a:xfrm>
              <a:off x="2509697" y="5831818"/>
              <a:ext cx="3003064" cy="438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2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Sample</a:t>
              </a:r>
              <a:r>
                <a:rPr lang="en-US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Tool Sets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4B4DDF4-A608-B44C-954F-E292B43918B3}"/>
                </a:ext>
              </a:extLst>
            </p:cNvPr>
            <p:cNvSpPr/>
            <p:nvPr/>
          </p:nvSpPr>
          <p:spPr>
            <a:xfrm>
              <a:off x="2318541" y="834699"/>
              <a:ext cx="7666305" cy="5057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Integrative Role of Statistical Engineering</a:t>
              </a:r>
              <a:endPara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1B21AE5-7EFD-E1F8-A0D8-24DEDAFADA32}"/>
              </a:ext>
            </a:extLst>
          </p:cNvPr>
          <p:cNvSpPr txBox="1"/>
          <p:nvPr/>
        </p:nvSpPr>
        <p:spPr>
          <a:xfrm>
            <a:off x="9856083" y="5211399"/>
            <a:ext cx="1691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*from </a:t>
            </a:r>
            <a:r>
              <a:rPr lang="en-US" sz="1200" i="1" dirty="0"/>
              <a:t>Statistical Engineering Handbook</a:t>
            </a:r>
            <a:r>
              <a:rPr lang="en-US" sz="1200" dirty="0"/>
              <a:t>, ISEA member website</a:t>
            </a:r>
          </a:p>
        </p:txBody>
      </p:sp>
    </p:spTree>
    <p:extLst>
      <p:ext uri="{BB962C8B-B14F-4D97-AF65-F5344CB8AC3E}">
        <p14:creationId xmlns:p14="http://schemas.microsoft.com/office/powerpoint/2010/main" val="2684889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BAC027-F0D6-684D-BAAB-06AB96A064BE}"/>
              </a:ext>
            </a:extLst>
          </p:cNvPr>
          <p:cNvSpPr txBox="1"/>
          <p:nvPr/>
        </p:nvSpPr>
        <p:spPr>
          <a:xfrm>
            <a:off x="124177" y="293511"/>
            <a:ext cx="92817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Statistical Engineering Process*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A6A4D-89E4-D544-A239-D18E5C0A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52E3C3-A653-3846-862D-85A6E88B764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B4DDF4-A608-B44C-954F-E292B43918B3}"/>
              </a:ext>
            </a:extLst>
          </p:cNvPr>
          <p:cNvSpPr/>
          <p:nvPr/>
        </p:nvSpPr>
        <p:spPr>
          <a:xfrm>
            <a:off x="1527927" y="1055495"/>
            <a:ext cx="8574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Typical Phases of Statistical Engineering Projects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47C05BB-369C-6347-A592-8A3BB337E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40" y="2426543"/>
            <a:ext cx="10342739" cy="251375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5F1F2FB-562F-3645-FFFE-3205BEF00CE4}"/>
              </a:ext>
            </a:extLst>
          </p:cNvPr>
          <p:cNvGrpSpPr/>
          <p:nvPr/>
        </p:nvGrpSpPr>
        <p:grpSpPr>
          <a:xfrm>
            <a:off x="2044122" y="1948541"/>
            <a:ext cx="6013698" cy="3733151"/>
            <a:chOff x="2044122" y="1948541"/>
            <a:chExt cx="6013698" cy="373315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C1ED7D2-DB5C-C44D-BDE5-1ED16F5C4F51}"/>
                </a:ext>
              </a:extLst>
            </p:cNvPr>
            <p:cNvSpPr/>
            <p:nvPr/>
          </p:nvSpPr>
          <p:spPr>
            <a:xfrm>
              <a:off x="2405743" y="1948541"/>
              <a:ext cx="5290457" cy="3167743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D4A41DB-F681-304E-83EC-D850CAA5EEC9}"/>
                </a:ext>
              </a:extLst>
            </p:cNvPr>
            <p:cNvSpPr txBox="1"/>
            <p:nvPr/>
          </p:nvSpPr>
          <p:spPr>
            <a:xfrm>
              <a:off x="2044122" y="5312360"/>
              <a:ext cx="6013698" cy="369332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n>
                    <a:solidFill>
                      <a:srgbClr val="FF0000"/>
                    </a:solidFill>
                  </a:ln>
                  <a:solidFill>
                    <a:srgbClr val="3D6DC3"/>
                  </a:solidFill>
                </a:rPr>
                <a:t>Not historically addressed well in engineering problem-solving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278AFC0-FB28-A04D-9A5A-D9BAAB2D2AE9}"/>
              </a:ext>
            </a:extLst>
          </p:cNvPr>
          <p:cNvSpPr txBox="1"/>
          <p:nvPr/>
        </p:nvSpPr>
        <p:spPr>
          <a:xfrm>
            <a:off x="2363600" y="5987018"/>
            <a:ext cx="746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“unified approach to statistical analysis and integrating multiple methods…”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CEE1C7A-2591-334F-B5C0-B0B036EB0D0C}"/>
              </a:ext>
            </a:extLst>
          </p:cNvPr>
          <p:cNvCxnSpPr/>
          <p:nvPr/>
        </p:nvCxnSpPr>
        <p:spPr>
          <a:xfrm>
            <a:off x="11198579" y="3311611"/>
            <a:ext cx="5897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BBF3A8E-0D5D-2B4C-9C83-E06001882394}"/>
              </a:ext>
            </a:extLst>
          </p:cNvPr>
          <p:cNvCxnSpPr>
            <a:cxnSpLocks/>
          </p:cNvCxnSpPr>
          <p:nvPr/>
        </p:nvCxnSpPr>
        <p:spPr>
          <a:xfrm>
            <a:off x="11808184" y="3303372"/>
            <a:ext cx="0" cy="19526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19EA22-3629-E046-80A6-CE5C48C99297}"/>
              </a:ext>
            </a:extLst>
          </p:cNvPr>
          <p:cNvCxnSpPr>
            <a:cxnSpLocks/>
          </p:cNvCxnSpPr>
          <p:nvPr/>
        </p:nvCxnSpPr>
        <p:spPr>
          <a:xfrm flipH="1" flipV="1">
            <a:off x="1495168" y="5255985"/>
            <a:ext cx="10293178" cy="41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700C573-833D-3F40-924D-D4000037F6B8}"/>
              </a:ext>
            </a:extLst>
          </p:cNvPr>
          <p:cNvCxnSpPr>
            <a:cxnSpLocks/>
          </p:cNvCxnSpPr>
          <p:nvPr/>
        </p:nvCxnSpPr>
        <p:spPr>
          <a:xfrm flipV="1">
            <a:off x="1495168" y="4831493"/>
            <a:ext cx="3961" cy="4244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F2F217A-1E7A-881B-26DE-C14A9E7BD2F1}"/>
              </a:ext>
            </a:extLst>
          </p:cNvPr>
          <p:cNvSpPr txBox="1"/>
          <p:nvPr/>
        </p:nvSpPr>
        <p:spPr>
          <a:xfrm>
            <a:off x="10137058" y="5339142"/>
            <a:ext cx="1519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*from </a:t>
            </a:r>
            <a:r>
              <a:rPr lang="en-US" sz="1200" i="1" dirty="0"/>
              <a:t>Statistical Engineering Handbook</a:t>
            </a:r>
            <a:r>
              <a:rPr lang="en-US" sz="1200" dirty="0"/>
              <a:t>, ISEA member website</a:t>
            </a:r>
          </a:p>
        </p:txBody>
      </p:sp>
    </p:spTree>
    <p:extLst>
      <p:ext uri="{BB962C8B-B14F-4D97-AF65-F5344CB8AC3E}">
        <p14:creationId xmlns:p14="http://schemas.microsoft.com/office/powerpoint/2010/main" val="23135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172C-48EA-9061-87C4-86D41050E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Engineering Design Process v SE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B077C-99B9-A302-C350-E0A9B5479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fld id="{9DE64EFD-79EB-5948-96E2-DE9319DF091E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DFD76BD-CE6B-E42A-7C59-8D9E853E2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874567"/>
              </p:ext>
            </p:extLst>
          </p:nvPr>
        </p:nvGraphicFramePr>
        <p:xfrm>
          <a:off x="2021305" y="1979446"/>
          <a:ext cx="8149389" cy="358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005">
                  <a:extLst>
                    <a:ext uri="{9D8B030D-6E8A-4147-A177-3AD203B41FA5}">
                      <a16:colId xmlns:a16="http://schemas.microsoft.com/office/drawing/2014/main" val="1267208788"/>
                    </a:ext>
                  </a:extLst>
                </a:gridCol>
                <a:gridCol w="5276384">
                  <a:extLst>
                    <a:ext uri="{9D8B030D-6E8A-4147-A177-3AD203B41FA5}">
                      <a16:colId xmlns:a16="http://schemas.microsoft.com/office/drawing/2014/main" val="1981476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Engineering Design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Statistical Engineering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9062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Define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244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Understand Context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66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Imagine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Develop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155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Develop Tactics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4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Execute Tactics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972498"/>
                  </a:ext>
                </a:extLst>
              </a:tr>
              <a:tr h="4800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Improve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Identify &amp; Deploy Final 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108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693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988DFA-24CF-8D15-6337-3E8E69A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Statistical Engineering ‘Body of Knowledge’*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4C0DB-0D68-51AC-602A-0488E18F60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Data Collection</a:t>
            </a:r>
          </a:p>
          <a:p>
            <a:r>
              <a:rPr lang="en-US" sz="2400" dirty="0"/>
              <a:t>Data Pedigree/Measurement Systems Analysis</a:t>
            </a:r>
          </a:p>
          <a:p>
            <a:r>
              <a:rPr lang="en-US" sz="2400" dirty="0"/>
              <a:t>Magnificent Seven Graphical Methods</a:t>
            </a:r>
          </a:p>
          <a:p>
            <a:r>
              <a:rPr lang="en-US" sz="2400" dirty="0"/>
              <a:t>Probability Distributions</a:t>
            </a:r>
          </a:p>
          <a:p>
            <a:r>
              <a:rPr lang="en-US" sz="2400" dirty="0"/>
              <a:t>Hypothesis Testing</a:t>
            </a:r>
          </a:p>
          <a:p>
            <a:r>
              <a:rPr lang="en-US" sz="2400" dirty="0"/>
              <a:t>Model Building</a:t>
            </a:r>
          </a:p>
          <a:p>
            <a:r>
              <a:rPr lang="en-US" sz="2400" dirty="0"/>
              <a:t>Regression Analysis</a:t>
            </a:r>
          </a:p>
          <a:p>
            <a:r>
              <a:rPr lang="en-US" sz="2400" dirty="0"/>
              <a:t>Design of Experiments</a:t>
            </a:r>
          </a:p>
          <a:p>
            <a:r>
              <a:rPr lang="en-US" sz="2400" dirty="0"/>
              <a:t>Statistical Process Control</a:t>
            </a:r>
          </a:p>
          <a:p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4B272E-7976-1235-F99F-220318EE93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Leadership</a:t>
            </a:r>
          </a:p>
          <a:p>
            <a:r>
              <a:rPr lang="en-US" sz="2400" dirty="0"/>
              <a:t>Communication</a:t>
            </a:r>
          </a:p>
          <a:p>
            <a:r>
              <a:rPr lang="en-US" sz="2400" dirty="0"/>
              <a:t>Teamwork &amp; Collaboration</a:t>
            </a:r>
          </a:p>
          <a:p>
            <a:r>
              <a:rPr lang="en-US" sz="2400" dirty="0"/>
              <a:t>Change Management</a:t>
            </a:r>
          </a:p>
          <a:p>
            <a:r>
              <a:rPr lang="en-US" sz="2400" dirty="0"/>
              <a:t>Project Management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6DE494-8339-A469-A29C-8EF0C0CF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E3C3-A653-3846-862D-85A6E88B764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6FFB78-840E-99AB-81BD-FA07724CBCF3}"/>
              </a:ext>
            </a:extLst>
          </p:cNvPr>
          <p:cNvSpPr txBox="1"/>
          <p:nvPr/>
        </p:nvSpPr>
        <p:spPr>
          <a:xfrm>
            <a:off x="9625781" y="5191658"/>
            <a:ext cx="1519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*from </a:t>
            </a:r>
            <a:r>
              <a:rPr lang="en-US" sz="1200" i="1" dirty="0"/>
              <a:t>Statistical Engineering Handbook</a:t>
            </a:r>
            <a:r>
              <a:rPr lang="en-US" sz="1200" dirty="0"/>
              <a:t>, ISEA member website</a:t>
            </a:r>
          </a:p>
        </p:txBody>
      </p:sp>
    </p:spTree>
    <p:extLst>
      <p:ext uri="{BB962C8B-B14F-4D97-AF65-F5344CB8AC3E}">
        <p14:creationId xmlns:p14="http://schemas.microsoft.com/office/powerpoint/2010/main" val="2925315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CF07D3-B787-0F1C-4850-4E120CB0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of Engineering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1F375-A66E-A3E9-5047-EA5AB930A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37200"/>
            <a:ext cx="5181600" cy="4351338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16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Biological </a:t>
            </a:r>
            <a:r>
              <a:rPr lang="en-US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solve problems at interfaces of plant, animal, and microbial systems.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16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Chemical </a:t>
            </a:r>
            <a:r>
              <a:rPr lang="en-US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use chemistry to create and improve materials.  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16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Civil </a:t>
            </a:r>
            <a:r>
              <a:rPr lang="en-US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design and build structures. 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16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Electrical </a:t>
            </a:r>
            <a:r>
              <a:rPr lang="en-US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design electrical equipment, devices, and electronic systems 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45A30A2-734D-CD5B-71EE-064B122650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(5) Geotechnical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solve problems involving earth materials. </a:t>
            </a: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(6) Management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improve operation of integrated systems of people, materials, equipment, and energy. </a:t>
            </a: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(7) Mechanical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design and build things mechanical.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A0F2F-CE4D-AE3B-9BE5-1D0D699A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16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21244A2-3510-8CBD-703D-D9FE3406A816}"/>
              </a:ext>
            </a:extLst>
          </p:cNvPr>
          <p:cNvSpPr/>
          <p:nvPr/>
        </p:nvSpPr>
        <p:spPr>
          <a:xfrm>
            <a:off x="6096000" y="2900516"/>
            <a:ext cx="5181600" cy="94389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3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1AC5-0AA7-E346-B929-CD3AFE86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Industrial Engineering Body of Knowledge*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002EB-C61F-8F42-3009-88BA63DF7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72126"/>
            <a:ext cx="5181600" cy="4678203"/>
          </a:xfrm>
        </p:spPr>
        <p:txBody>
          <a:bodyPr>
            <a:noAutofit/>
          </a:bodyPr>
          <a:lstStyle/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Work design and measurement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Operations research and analysis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Engineering economics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Facilities engineering and energy management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Quality and reliability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Ergonomics and human factors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1131C0-B4EF-1308-9044-7100A723C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668089"/>
            <a:ext cx="5181600" cy="448627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200000"/>
              </a:lnSpc>
              <a:spcBef>
                <a:spcPts val="0"/>
              </a:spcBef>
              <a:buFont typeface="+mj-lt"/>
              <a:buAutoNum type="arabicParenR" startAt="7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Operations engineering and management</a:t>
            </a:r>
          </a:p>
          <a:p>
            <a:pPr marL="514350" marR="0" lvl="0" indent="-5143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7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Supply chain management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7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Engineering management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7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Safety management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7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Information engineering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7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Design and manufacturing engineering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7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Product design and development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7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System design and engineering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B698A-EA2F-5582-6AA0-76022122B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AFCB1E-BAC1-6F7D-C798-DEFF76BDF4B5}"/>
              </a:ext>
            </a:extLst>
          </p:cNvPr>
          <p:cNvSpPr txBox="1"/>
          <p:nvPr/>
        </p:nvSpPr>
        <p:spPr>
          <a:xfrm>
            <a:off x="4179070" y="6028157"/>
            <a:ext cx="368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Industrial and Systems Engineering Body of Knowledge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Institute of Industrial &amp; Systems Engineers, 2021, </a:t>
            </a:r>
            <a:r>
              <a:rPr lang="en-US" sz="12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hlinkClick r:id="rId3"/>
              </a:rPr>
              <a:t>https://www.iise.org/details.aspx?id=43631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55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C2A4724-FB05-A9C4-9BE8-F3E7948B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Experience  Integrating IE and 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617A3A3-A0B7-AC80-65E3-A58D0EBFBC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200" dirty="0"/>
              <a:t>Kodak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3200" dirty="0"/>
              <a:t>DuPont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3200" dirty="0"/>
              <a:t>Consulting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8C536B-6885-231B-7574-F711976158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Off-line Product Testing Procedures</a:t>
            </a:r>
          </a:p>
          <a:p>
            <a:r>
              <a:rPr lang="en-US" dirty="0"/>
              <a:t>Poly Void Defect</a:t>
            </a:r>
          </a:p>
          <a:p>
            <a:endParaRPr lang="en-US" dirty="0"/>
          </a:p>
          <a:p>
            <a:r>
              <a:rPr lang="en-US" dirty="0"/>
              <a:t>Continuous Flow Manufacturing</a:t>
            </a:r>
          </a:p>
          <a:p>
            <a:r>
              <a:rPr lang="en-US" dirty="0"/>
              <a:t>Supply Chain Analysis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Process Variability Reduction</a:t>
            </a:r>
          </a:p>
          <a:p>
            <a:pPr lvl="1"/>
            <a:r>
              <a:rPr lang="en-US" sz="1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Schall, Susan O., “Variability Reduction: A Statistical Engineering Approach to Engage Operations Teams in Process Improvement,” </a:t>
            </a:r>
            <a:r>
              <a:rPr lang="en-US" sz="18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Quality Engineering</a:t>
            </a:r>
            <a:r>
              <a:rPr lang="en-US" sz="1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, Vol. 24, 2012, pp.264-279.</a:t>
            </a:r>
            <a:endParaRPr lang="en-US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/>
              <a:t>Healthy Six Sigma</a:t>
            </a:r>
          </a:p>
          <a:p>
            <a:pPr lvl="1"/>
            <a:r>
              <a:rPr lang="en-US" sz="1800" dirty="0">
                <a:ea typeface="Tahoma" panose="020B0604030504040204" pitchFamily="34" charset="0"/>
                <a:cs typeface="Tahoma" panose="020B0604030504040204" pitchFamily="34" charset="0"/>
              </a:rPr>
              <a:t>Schall, Susan O., “Your Opinion: Is Your Organization Healthy Enough for Six Sigma?” </a:t>
            </a:r>
            <a:r>
              <a:rPr lang="en-US" sz="1800" i="1" dirty="0">
                <a:ea typeface="Tahoma" panose="020B0604030504040204" pitchFamily="34" charset="0"/>
                <a:cs typeface="Tahoma" panose="020B0604030504040204" pitchFamily="34" charset="0"/>
              </a:rPr>
              <a:t>Six Sigma Forum Magazine</a:t>
            </a:r>
            <a:r>
              <a:rPr lang="en-US" sz="1800" dirty="0">
                <a:ea typeface="Tahoma" panose="020B0604030504040204" pitchFamily="34" charset="0"/>
                <a:cs typeface="Tahoma" panose="020B0604030504040204" pitchFamily="34" charset="0"/>
              </a:rPr>
              <a:t>, Vol 14, No. 4, August 2015, pp.26-29.</a:t>
            </a:r>
          </a:p>
          <a:p>
            <a:r>
              <a:rPr lang="en-US" dirty="0"/>
              <a:t>Bakery Process Control</a:t>
            </a:r>
          </a:p>
          <a:p>
            <a:r>
              <a:rPr lang="en-US" dirty="0"/>
              <a:t>Fill Weight Management System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FBA11-BF4B-7D8F-496F-5CC5175E2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18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C81D42-CB86-89DB-1C73-C674646D6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217" y="1637071"/>
            <a:ext cx="844978" cy="8733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864FE1-7DC1-A127-D919-AE577B5036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5437" y="2762763"/>
            <a:ext cx="1564619" cy="6366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09B815-5F9D-E355-9A76-50B8262651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2183" y="4606285"/>
            <a:ext cx="1951125" cy="38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43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3B2622E2-7113-FA20-B4A0-3C0F8A88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NAE Grand Challenges*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71255-51C3-3824-2654-3BD9E10772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Make Solar Energy Economical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Provide Energy for Fusion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Develop Carbon Sequestration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Manage the Nitrogen Cycle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Provide Access to Clean Water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Restore and Improve Urban 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Advance Health Informatics</a:t>
            </a:r>
          </a:p>
          <a:p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5ADB68-33CB-0E28-9D4C-F59E78BE2E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8"/>
            </a:pPr>
            <a:r>
              <a:rPr lang="en-US" sz="2400" dirty="0"/>
              <a:t>Engineer Better Medicines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dirty="0"/>
              <a:t>Reverse-Engineer the Brain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dirty="0"/>
              <a:t>Prevent Nuclear Terror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dirty="0"/>
              <a:t>Secure Cyberspace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dirty="0"/>
              <a:t>Enhance Virtual Reality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dirty="0"/>
              <a:t>Advance Personalized Learning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dirty="0"/>
              <a:t>Engineer the Tools of Scientific Discovery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2B6ADB-0FC1-DF3C-997C-CCCB3BF2D439}"/>
              </a:ext>
            </a:extLst>
          </p:cNvPr>
          <p:cNvSpPr txBox="1"/>
          <p:nvPr/>
        </p:nvSpPr>
        <p:spPr>
          <a:xfrm>
            <a:off x="1804513" y="5395330"/>
            <a:ext cx="8383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 Can Help Provide Better, Faster Solutions to these  Challenges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94DC02-2F51-6AEF-9F67-87E2C2BBEB20}"/>
              </a:ext>
            </a:extLst>
          </p:cNvPr>
          <p:cNvSpPr txBox="1"/>
          <p:nvPr/>
        </p:nvSpPr>
        <p:spPr>
          <a:xfrm>
            <a:off x="3755922" y="6302477"/>
            <a:ext cx="553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</a:t>
            </a:r>
            <a:r>
              <a:rPr lang="en-US" sz="1200" dirty="0">
                <a:hlinkClick r:id="rId3"/>
              </a:rPr>
              <a:t>Grand Challenges - 14 Grand Challenges for Engineering (engineeringchallenges.org)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>
            <a:extLst>
              <a:ext uri="{FF2B5EF4-FFF2-40B4-BE49-F238E27FC236}">
                <a16:creationId xmlns:a16="http://schemas.microsoft.com/office/drawing/2014/main" id="{A5DB64E2-4583-BB67-9839-23000E4D3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9" y="274638"/>
            <a:ext cx="9398591" cy="868362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Susan O. Schall, PhD</a:t>
            </a:r>
          </a:p>
        </p:txBody>
      </p:sp>
      <p:pic>
        <p:nvPicPr>
          <p:cNvPr id="31747" name="Content Placeholder 7">
            <a:extLst>
              <a:ext uri="{FF2B5EF4-FFF2-40B4-BE49-F238E27FC236}">
                <a16:creationId xmlns:a16="http://schemas.microsoft.com/office/drawing/2014/main" id="{06FB20F4-104B-5EF5-38A0-BAF847E3F3C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b="32655"/>
          <a:stretch>
            <a:fillRect/>
          </a:stretch>
        </p:blipFill>
        <p:spPr>
          <a:xfrm>
            <a:off x="1114536" y="1371094"/>
            <a:ext cx="4465792" cy="4300060"/>
          </a:xfrm>
        </p:spPr>
      </p:pic>
      <p:sp>
        <p:nvSpPr>
          <p:cNvPr id="31748" name="Content Placeholder 6">
            <a:extLst>
              <a:ext uri="{FF2B5EF4-FFF2-40B4-BE49-F238E27FC236}">
                <a16:creationId xmlns:a16="http://schemas.microsoft.com/office/drawing/2014/main" id="{9EE5820A-F3F2-4769-944E-F6E7DF6CF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599" y="1230313"/>
            <a:ext cx="5659821" cy="5257800"/>
          </a:xfrm>
        </p:spPr>
        <p:txBody>
          <a:bodyPr>
            <a:normAutofit lnSpcReduction="10000"/>
          </a:bodyPr>
          <a:lstStyle/>
          <a:p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Founder &amp; Lead Consultant of SOS Consulting, LLC with clients in the chemical, food &amp; beverage, automotive, industrial supply, education, and printing industries.</a:t>
            </a:r>
          </a:p>
          <a:p>
            <a:pPr lvl="1"/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Creator of COMPETE program to transform small-to-medium US manufacturing workplaces into places that work for all to flourish</a:t>
            </a:r>
          </a:p>
          <a:p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30 years experience delivering improved performance using engineering, statistical and process improvement methodologies.  </a:t>
            </a:r>
          </a:p>
          <a:p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ASQ Certified Quality Engineer, Certified Manager of Quality/Organizational Excellence, and Six Sigma Master Black Belt.</a:t>
            </a:r>
          </a:p>
          <a:p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Malcolm Baldrige Examiner 2006 and 2008.</a:t>
            </a:r>
          </a:p>
          <a:p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ABET volunteer for over 30 years; serving as an IE program evaluator, Engineering Accreditation Commissioner and Representative Board Director.</a:t>
            </a:r>
          </a:p>
          <a:p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 to consulting, held a variety of technical and leadership roles at RR Donnelley, GE Lighting, DuPont and Eastman Kodak.  </a:t>
            </a:r>
          </a:p>
          <a:p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B.S. in Mathematics from SUNY, Fredonia; B.S., M.S., and Ph.D. in Industrial Engineering from Penn State University.</a:t>
            </a:r>
          </a:p>
        </p:txBody>
      </p:sp>
      <p:sp>
        <p:nvSpPr>
          <p:cNvPr id="31749" name="Slide Number Placeholder 1">
            <a:extLst>
              <a:ext uri="{FF2B5EF4-FFF2-40B4-BE49-F238E27FC236}">
                <a16:creationId xmlns:a16="http://schemas.microsoft.com/office/drawing/2014/main" id="{01116041-4244-C761-DCF3-44706BED8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B7F7B5-76EC-4661-8071-189E841F298F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7FDC-43D5-E84E-F9BA-1C6BD0D7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9F96F1-AB4C-EEB5-C966-8A71F93D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engineering like the established engineering disciplines is focused on solving ‘messy’ problems</a:t>
            </a:r>
          </a:p>
          <a:p>
            <a:r>
              <a:rPr lang="en-US" dirty="0"/>
              <a:t>Statistical engineering and established engineering disciplines share a common process for solving problems</a:t>
            </a:r>
          </a:p>
          <a:p>
            <a:r>
              <a:rPr lang="en-US" dirty="0"/>
              <a:t>Statistical engineering can potentially provide better, faster solutions to solve the Grand Challenges of our planet.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02BA0-673C-CC59-E5DC-840EBC0B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24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13a94187f33_0_234"/>
          <p:cNvSpPr txBox="1">
            <a:spLocks noGrp="1"/>
          </p:cNvSpPr>
          <p:nvPr>
            <p:ph type="title"/>
          </p:nvPr>
        </p:nvSpPr>
        <p:spPr>
          <a:xfrm>
            <a:off x="1835700" y="365750"/>
            <a:ext cx="8520600" cy="1606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l">
              <a:spcBef>
                <a:spcPct val="0"/>
              </a:spcBef>
              <a:buClr>
                <a:schemeClr val="accent1"/>
              </a:buClr>
              <a:buSzPts val="4400"/>
            </a:pPr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What Questions Do You Have?</a:t>
            </a:r>
            <a:endParaRPr sz="3200" b="1" dirty="0">
              <a:solidFill>
                <a:srgbClr val="3D6DC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55" name="Google Shape;555;g13a94187f33_0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7019" y="1573161"/>
            <a:ext cx="9615949" cy="3893573"/>
          </a:xfrm>
          <a:prstGeom prst="rect">
            <a:avLst/>
          </a:prstGeom>
          <a:noFill/>
          <a:ln>
            <a:noFill/>
          </a:ln>
        </p:spPr>
      </p:pic>
      <p:sp>
        <p:nvSpPr>
          <p:cNvPr id="556" name="Google Shape;556;g13a94187f33_0_234"/>
          <p:cNvSpPr txBox="1"/>
          <p:nvPr/>
        </p:nvSpPr>
        <p:spPr>
          <a:xfrm>
            <a:off x="1524000" y="5414372"/>
            <a:ext cx="9144000" cy="160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accent1"/>
              </a:buClr>
              <a:buSzPts val="1800"/>
            </a:pPr>
            <a:r>
              <a:rPr lang="en-US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  <a:r>
              <a:rPr lang="en-US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susan@execute2compete.com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buClr>
                <a:schemeClr val="accent1"/>
              </a:buClr>
              <a:buSzPts val="1800"/>
            </a:pPr>
            <a:r>
              <a:rPr lang="en-US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LinkedIn: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www.linkedin.com/in/sosconsult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buClr>
                <a:schemeClr val="accent1"/>
              </a:buClr>
              <a:buSzPts val="1800"/>
            </a:pPr>
            <a:endParaRPr lang="en-US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557" name="Google Shape;557;g13a94187f33_0_234"/>
          <p:cNvSpPr txBox="1">
            <a:spLocks noGrp="1"/>
          </p:cNvSpPr>
          <p:nvPr>
            <p:ph type="sldNum" idx="12"/>
          </p:nvPr>
        </p:nvSpPr>
        <p:spPr>
          <a:xfrm>
            <a:off x="9996458" y="6217622"/>
            <a:ext cx="548700" cy="524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/>
          </a:bodyPr>
          <a:lstStyle/>
          <a:p>
            <a:fld id="{00000000-1234-1234-1234-123412341234}" type="slidenum">
              <a:rPr lang="en-US"/>
              <a:pPr/>
              <a:t>21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E0C8E5-BC94-9344-9EF3-183BE531D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Memory: Charles H. Schall, Sr (June 8, 1897 – October 29, 1993)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53D7824-9DF6-2CFC-3014-1F998F064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3287" r="8315" b="47718"/>
          <a:stretch/>
        </p:blipFill>
        <p:spPr>
          <a:xfrm rot="5400000">
            <a:off x="3577259" y="2525046"/>
            <a:ext cx="5037481" cy="336876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2783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D352-1891-09CF-E8E1-D6C79BDF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DA965-8BC6-1B4E-FB24-EBA47E62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 Statistical </a:t>
            </a: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engineering to the established engineering disciplines and identify similarities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 personal experience integrating statistical engineering </a:t>
            </a:r>
            <a:endPara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Explore potential of Statistical Engineering to help solve large unstructured engineering challenges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5949D-5DCD-2DD1-75F9-DEFC15C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3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EB06B2E-F116-7CB2-2A46-4423B8D0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Engineering?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FC3CD40-7667-CD92-36E0-BE1FF2C60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Webster’s Dictionary defines engineering as the “application of mathematical and scientific principles to practical ends, as the design, construction, and operation of economical and efficient structures, equipment, and systems.”</a:t>
            </a:r>
          </a:p>
          <a:p>
            <a:pPr eaLnBrk="1" hangingPunct="1"/>
            <a:r>
              <a:rPr lang="en-US" altLang="en-US" dirty="0"/>
              <a:t>Engineers  </a:t>
            </a:r>
            <a:r>
              <a:rPr lang="en-US" altLang="en-US" b="1" dirty="0"/>
              <a:t>Invent, Design, Build, Solve, and Improve</a:t>
            </a:r>
          </a:p>
          <a:p>
            <a:pPr eaLnBrk="1" hangingPunct="1"/>
            <a:r>
              <a:rPr lang="en-US" altLang="en-US" b="1" dirty="0"/>
              <a:t>Engineers solve problems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E49B-6F0F-28C1-0F03-384286315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Engineering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CD412-D65E-87AF-235C-758474D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engineering problems that include one or more of the following characteristics: </a:t>
            </a:r>
          </a:p>
          <a:p>
            <a:pPr lvl="1"/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involving wide-ranging or conflicting technical issues, </a:t>
            </a:r>
          </a:p>
          <a:p>
            <a:pPr lvl="1"/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 no obvious solution, </a:t>
            </a:r>
          </a:p>
          <a:p>
            <a:pPr lvl="1"/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addressing problems not encompassed by current standards and codes,</a:t>
            </a:r>
          </a:p>
          <a:p>
            <a:pPr lvl="1"/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involving diverse groups of stakeholders, </a:t>
            </a:r>
          </a:p>
          <a:p>
            <a:pPr lvl="1"/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including many component parts or sub-problems, </a:t>
            </a:r>
          </a:p>
          <a:p>
            <a:pPr lvl="1"/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involving multiple disciplines or having significant consequences in a range of contexts.” (</a:t>
            </a:r>
            <a:r>
              <a:rPr lang="en-US" sz="20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Engineering Accreditation Criteria, ABET, 2022-23</a:t>
            </a:r>
            <a:r>
              <a:rPr lang="en-US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371600" lvl="3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1E029-F7F1-F794-BBB1-DD38050B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1FDFA-7C15-4E07-8DAE-F66D773D670C}"/>
              </a:ext>
            </a:extLst>
          </p:cNvPr>
          <p:cNvSpPr txBox="1"/>
          <p:nvPr/>
        </p:nvSpPr>
        <p:spPr>
          <a:xfrm>
            <a:off x="4573788" y="5382956"/>
            <a:ext cx="3044424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3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MESSY PROBLEMS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6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061F258-A818-436E-A2AB-C90E95FDB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Engineering Achievements of the 20th Century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A67EC4D-CBD2-A4E8-482E-95D3F201070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400"/>
              <a:t>Electrification</a:t>
            </a:r>
          </a:p>
          <a:p>
            <a:r>
              <a:rPr lang="en-US" altLang="en-US" sz="2400"/>
              <a:t>Automobile</a:t>
            </a:r>
          </a:p>
          <a:p>
            <a:r>
              <a:rPr lang="en-US" altLang="en-US" sz="2400"/>
              <a:t>Airplane</a:t>
            </a:r>
          </a:p>
          <a:p>
            <a:r>
              <a:rPr lang="en-US" altLang="en-US" sz="2400"/>
              <a:t>Water Supply &amp; Distribution</a:t>
            </a:r>
          </a:p>
          <a:p>
            <a:r>
              <a:rPr lang="en-US" altLang="en-US" sz="2400"/>
              <a:t>Electronics</a:t>
            </a:r>
          </a:p>
          <a:p>
            <a:r>
              <a:rPr lang="en-US" altLang="en-US" sz="2400"/>
              <a:t>Radio &amp; Television</a:t>
            </a:r>
          </a:p>
          <a:p>
            <a:r>
              <a:rPr lang="en-US" altLang="en-US" sz="2400"/>
              <a:t>Agriculture mechanization</a:t>
            </a:r>
          </a:p>
          <a:p>
            <a:r>
              <a:rPr lang="en-US" altLang="en-US" sz="2400"/>
              <a:t>Computers</a:t>
            </a:r>
          </a:p>
          <a:p>
            <a:r>
              <a:rPr lang="en-US" altLang="en-US" sz="2400"/>
              <a:t>High Performance materials</a:t>
            </a:r>
          </a:p>
          <a:p>
            <a:endParaRPr lang="en-US" altLang="en-US" sz="2400"/>
          </a:p>
          <a:p>
            <a:endParaRPr lang="en-US" altLang="en-US" sz="2400"/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6FC16597-C0DC-15F0-B0C3-E47B7F86228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400"/>
              <a:t>Telephone</a:t>
            </a:r>
          </a:p>
          <a:p>
            <a:r>
              <a:rPr lang="en-US" altLang="en-US" sz="2400"/>
              <a:t>Air Conditioning</a:t>
            </a:r>
          </a:p>
          <a:p>
            <a:r>
              <a:rPr lang="en-US" altLang="en-US" sz="2400"/>
              <a:t>Highways</a:t>
            </a:r>
          </a:p>
          <a:p>
            <a:r>
              <a:rPr lang="en-US" altLang="en-US" sz="2400"/>
              <a:t>Internet</a:t>
            </a:r>
          </a:p>
          <a:p>
            <a:r>
              <a:rPr lang="en-US" altLang="en-US" sz="2400"/>
              <a:t>Imaging</a:t>
            </a:r>
          </a:p>
          <a:p>
            <a:r>
              <a:rPr lang="en-US" altLang="en-US" sz="2400"/>
              <a:t>Household Appliances</a:t>
            </a:r>
          </a:p>
          <a:p>
            <a:r>
              <a:rPr lang="en-US" altLang="en-US" sz="2400"/>
              <a:t>Health Technologies</a:t>
            </a:r>
          </a:p>
          <a:p>
            <a:r>
              <a:rPr lang="en-US" altLang="en-US" sz="2400"/>
              <a:t>Petroleum &amp; Petrochemical Technologies</a:t>
            </a:r>
          </a:p>
          <a:p>
            <a:r>
              <a:rPr lang="en-US" altLang="en-US" sz="2400"/>
              <a:t>Laser &amp; Fiber Optics</a:t>
            </a:r>
          </a:p>
          <a:p>
            <a:r>
              <a:rPr lang="en-US" altLang="en-US" sz="2400"/>
              <a:t>Nuclear Technologies</a:t>
            </a:r>
          </a:p>
          <a:p>
            <a:endParaRPr lang="en-US" altLang="en-US" sz="2400"/>
          </a:p>
          <a:p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CF07D3-B787-0F1C-4850-4E120CB0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of Engineering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1F375-A66E-A3E9-5047-EA5AB930A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37200"/>
            <a:ext cx="5181600" cy="4351338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16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Biological </a:t>
            </a:r>
            <a:r>
              <a:rPr lang="en-US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solve problems at interfaces of plant, animal, and microbial systems.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16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Chemical </a:t>
            </a:r>
            <a:r>
              <a:rPr lang="en-US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use chemistry to create and improve materials.  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16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Civil </a:t>
            </a:r>
            <a:r>
              <a:rPr lang="en-US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design and build structures. 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16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Electrical </a:t>
            </a:r>
            <a:r>
              <a:rPr lang="en-US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design electrical equipment, devices, and electronic systems 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45A30A2-734D-CD5B-71EE-064B122650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(5) Geotechnical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solve problems involving earth materials. </a:t>
            </a: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(6) Management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improve operation of integrated systems of people, materials, equipment, and energy. </a:t>
            </a: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(7) Mechanical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design and build things mechanical.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A0F2F-CE4D-AE3B-9BE5-1D0D699A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5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32F1E-5FCD-367C-A33E-368E7374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3D6DC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Engineering Body of Knowledge*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72BC04-257E-8C62-21A9-5D21B461D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College-Level Mathematics </a:t>
            </a:r>
          </a:p>
          <a:p>
            <a:pPr lvl="1"/>
            <a:r>
              <a:rPr lang="en-US" dirty="0"/>
              <a:t>mathematics that requires a degree of mathematical sophistication at least equivalent to that of introductory calculus. Examples include calculus, differential equations, probability, statistics, linear algebra, and discrete mathematics</a:t>
            </a:r>
          </a:p>
          <a:p>
            <a:r>
              <a:rPr lang="en-US" dirty="0"/>
              <a:t>Basic Sciences –</a:t>
            </a:r>
          </a:p>
          <a:p>
            <a:pPr lvl="1"/>
            <a:r>
              <a:rPr lang="en-US" dirty="0"/>
              <a:t>disciplines focused on knowledge or understanding of the fundamental aspects of natural phenomena. Basic sciences consist of chemistry and physics and other natural sciences including life, earth, and space sciences.</a:t>
            </a:r>
          </a:p>
          <a:p>
            <a:r>
              <a:rPr lang="en-US" dirty="0"/>
              <a:t>Engineering Science</a:t>
            </a:r>
          </a:p>
          <a:p>
            <a:pPr lvl="1"/>
            <a:r>
              <a:rPr lang="en-US" dirty="0"/>
              <a:t>based on mathematics and basic sciences but carry knowledge further toward creative application needed to solve engineering problems. They provide a bridge between mathematics and basic sciences and engineering practice </a:t>
            </a:r>
          </a:p>
          <a:p>
            <a:r>
              <a:rPr lang="en-US" dirty="0"/>
              <a:t>Engineering Design</a:t>
            </a:r>
          </a:p>
          <a:p>
            <a:pPr lvl="1"/>
            <a:r>
              <a:rPr lang="en-US" dirty="0"/>
              <a:t>process of devising a system, component, or process to meet desired needs and specifications within constraints. It is an iterative, creative, decision-making process in which the basic sciences, mathematics, and engineering sciences are applied to convert resources into solutions.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A61DB-222A-545A-F7E2-B0C2A1F3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4EFD-79EB-5948-96E2-DE9319DF091E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B53763-173C-A58E-93FF-D649DCBA6A62}"/>
              </a:ext>
            </a:extLst>
          </p:cNvPr>
          <p:cNvSpPr txBox="1"/>
          <p:nvPr/>
        </p:nvSpPr>
        <p:spPr>
          <a:xfrm>
            <a:off x="3392129" y="6038015"/>
            <a:ext cx="391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* Engineering Accreditation Criteria, ABET, 2022-23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4AFEBBB-31E8-B7AD-5D1A-CCAC2708C0D2}"/>
              </a:ext>
            </a:extLst>
          </p:cNvPr>
          <p:cNvGrpSpPr/>
          <p:nvPr/>
        </p:nvGrpSpPr>
        <p:grpSpPr>
          <a:xfrm>
            <a:off x="82345" y="1666151"/>
            <a:ext cx="909484" cy="3548300"/>
            <a:chOff x="82345" y="1666151"/>
            <a:chExt cx="909484" cy="3548300"/>
          </a:xfrm>
        </p:grpSpPr>
        <p:sp>
          <p:nvSpPr>
            <p:cNvPr id="8" name="Left Brace 7">
              <a:extLst>
                <a:ext uri="{FF2B5EF4-FFF2-40B4-BE49-F238E27FC236}">
                  <a16:creationId xmlns:a16="http://schemas.microsoft.com/office/drawing/2014/main" id="{567D0DB2-B30C-92E6-38F2-DD5615E18F1F}"/>
                </a:ext>
              </a:extLst>
            </p:cNvPr>
            <p:cNvSpPr/>
            <p:nvPr/>
          </p:nvSpPr>
          <p:spPr>
            <a:xfrm>
              <a:off x="684571" y="1666151"/>
              <a:ext cx="307258" cy="1465467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81E41009-04B3-BA6D-C264-F77895CC01A6}"/>
                </a:ext>
              </a:extLst>
            </p:cNvPr>
            <p:cNvSpPr/>
            <p:nvPr/>
          </p:nvSpPr>
          <p:spPr>
            <a:xfrm>
              <a:off x="614516" y="3748984"/>
              <a:ext cx="307258" cy="1465467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B3D8B52-66C8-C499-4A0C-CBD2D5E98EB9}"/>
                </a:ext>
              </a:extLst>
            </p:cNvPr>
            <p:cNvSpPr txBox="1"/>
            <p:nvPr/>
          </p:nvSpPr>
          <p:spPr>
            <a:xfrm>
              <a:off x="122902" y="2150434"/>
              <a:ext cx="6440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30 credits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B801E82-CBFE-1C67-4E58-EC157D459735}"/>
                </a:ext>
              </a:extLst>
            </p:cNvPr>
            <p:cNvSpPr txBox="1"/>
            <p:nvPr/>
          </p:nvSpPr>
          <p:spPr>
            <a:xfrm>
              <a:off x="82345" y="4245902"/>
              <a:ext cx="6440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45 credits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270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</TotalTime>
  <Words>1481</Words>
  <Application>Microsoft Office PowerPoint</Application>
  <PresentationFormat>Widescreen</PresentationFormat>
  <Paragraphs>238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Tahoma</vt:lpstr>
      <vt:lpstr>Times New Roman</vt:lpstr>
      <vt:lpstr>Ubuntu</vt:lpstr>
      <vt:lpstr>Office Theme</vt:lpstr>
      <vt:lpstr>PowerPoint Presentation</vt:lpstr>
      <vt:lpstr>Susan O. Schall, PhD</vt:lpstr>
      <vt:lpstr>In Memory: Charles H. Schall, Sr (June 8, 1897 – October 29, 1993)</vt:lpstr>
      <vt:lpstr>Presentation Objectives</vt:lpstr>
      <vt:lpstr>What is Engineering?</vt:lpstr>
      <vt:lpstr>Complex Engineering Problem</vt:lpstr>
      <vt:lpstr>Engineering Achievements of the 20th Century</vt:lpstr>
      <vt:lpstr>Types of Engineering</vt:lpstr>
      <vt:lpstr>General Engineering Body of Knowledge*</vt:lpstr>
      <vt:lpstr>Simplified Engineering Design Process</vt:lpstr>
      <vt:lpstr>What is Statistical Engineering? </vt:lpstr>
      <vt:lpstr>PowerPoint Presentation</vt:lpstr>
      <vt:lpstr>PowerPoint Presentation</vt:lpstr>
      <vt:lpstr>Engineering Design Process v SE Process</vt:lpstr>
      <vt:lpstr>Statistical Engineering ‘Body of Knowledge’*</vt:lpstr>
      <vt:lpstr>Types of Engineering</vt:lpstr>
      <vt:lpstr>Industrial Engineering Body of Knowledge*</vt:lpstr>
      <vt:lpstr>My Experience  Integrating IE and SE</vt:lpstr>
      <vt:lpstr>NAE Grand Challenges*</vt:lpstr>
      <vt:lpstr>Summary</vt:lpstr>
      <vt:lpstr>What Questions Do You Have?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SOS Consulting</cp:lastModifiedBy>
  <cp:revision>150</cp:revision>
  <cp:lastPrinted>2023-05-29T18:49:29Z</cp:lastPrinted>
  <dcterms:created xsi:type="dcterms:W3CDTF">2019-03-29T17:35:01Z</dcterms:created>
  <dcterms:modified xsi:type="dcterms:W3CDTF">2023-06-08T13:39:38Z</dcterms:modified>
  <cp:category/>
</cp:coreProperties>
</file>